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60" r:id="rId2"/>
    <p:sldId id="259" r:id="rId3"/>
    <p:sldId id="263" r:id="rId4"/>
    <p:sldId id="262" r:id="rId5"/>
    <p:sldId id="265" r:id="rId6"/>
    <p:sldId id="261" r:id="rId7"/>
    <p:sldId id="264" r:id="rId8"/>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162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AB8FF85-2A74-EE63-0DE9-F5444695AFF9}" v="45" dt="2024-10-05T17:44:53.631"/>
    <p1510:client id="{A384EA78-8183-2B3E-871C-2865DC456DB3}" v="553" dt="2024-10-06T10:16:13.1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20" autoAdjust="0"/>
    <p:restoredTop sz="94660"/>
  </p:normalViewPr>
  <p:slideViewPr>
    <p:cSldViewPr snapToGrid="0">
      <p:cViewPr varScale="1">
        <p:scale>
          <a:sx n="73" d="100"/>
          <a:sy n="73" d="100"/>
        </p:scale>
        <p:origin x="72" y="3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hdphoto1.wdp>
</file>

<file path=ppt/media/image1.pn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svg>
</file>

<file path=ppt/media/image19.png>
</file>

<file path=ppt/media/image2.jpeg>
</file>

<file path=ppt/media/image20.gif>
</file>

<file path=ppt/media/image21.png>
</file>

<file path=ppt/media/image22.png>
</file>

<file path=ppt/media/image3.png>
</file>

<file path=ppt/media/image4.png>
</file>

<file path=ppt/media/image5.sv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864876-5A60-44C1-891B-07B3ECED6486}" type="datetimeFigureOut">
              <a:t>06/10/2024</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23E833-F1FD-491D-B494-3184925A5EBA}" type="slidenum">
              <a:t>‹Nº›</a:t>
            </a:fld>
            <a:endParaRPr lang="es-ES"/>
          </a:p>
        </p:txBody>
      </p:sp>
    </p:spTree>
    <p:extLst>
      <p:ext uri="{BB962C8B-B14F-4D97-AF65-F5344CB8AC3E}">
        <p14:creationId xmlns:p14="http://schemas.microsoft.com/office/powerpoint/2010/main" val="3882793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ea typeface="Calibri"/>
                <a:cs typeface="Calibri"/>
              </a:rPr>
              <a:t>&lt;ENTER MELODY&gt;</a:t>
            </a:r>
            <a:endParaRPr lang="en-US" dirty="0"/>
          </a:p>
          <a:p>
            <a:r>
              <a:rPr lang="en-US" dirty="0"/>
              <a:t>The melody that you just heard is the sonification of a moonquake. But how did we get here?</a:t>
            </a:r>
            <a:endParaRPr lang="en-US" dirty="0">
              <a:ea typeface="Calibri" panose="020F0502020204030204"/>
              <a:cs typeface="Calibri" panose="020F0502020204030204"/>
            </a:endParaRPr>
          </a:p>
        </p:txBody>
      </p:sp>
      <p:sp>
        <p:nvSpPr>
          <p:cNvPr id="4" name="Marcador de número de diapositiva 3"/>
          <p:cNvSpPr>
            <a:spLocks noGrp="1"/>
          </p:cNvSpPr>
          <p:nvPr>
            <p:ph type="sldNum" sz="quarter" idx="5"/>
          </p:nvPr>
        </p:nvSpPr>
        <p:spPr/>
        <p:txBody>
          <a:bodyPr/>
          <a:lstStyle/>
          <a:p>
            <a:fld id="{8A23E833-F1FD-491D-B494-3184925A5EBA}" type="slidenum">
              <a:t>1</a:t>
            </a:fld>
            <a:endParaRPr lang="es-ES"/>
          </a:p>
        </p:txBody>
      </p:sp>
    </p:spTree>
    <p:extLst>
      <p:ext uri="{BB962C8B-B14F-4D97-AF65-F5344CB8AC3E}">
        <p14:creationId xmlns:p14="http://schemas.microsoft.com/office/powerpoint/2010/main" val="1159680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First, What’s all this data and why it’s important? By studying seismic waves and how fast they travel, we can probe the structure and composition of the Earth and other planets as well, which is crucial for establishing habitability parameters of exoplanets. However, there's just one hiccup: sending data back over long distances in space requires a lot of power. To address this challenge, our team has done this:</a:t>
            </a:r>
          </a:p>
        </p:txBody>
      </p:sp>
      <p:sp>
        <p:nvSpPr>
          <p:cNvPr id="4" name="Marcador de número de diapositiva 3"/>
          <p:cNvSpPr>
            <a:spLocks noGrp="1"/>
          </p:cNvSpPr>
          <p:nvPr>
            <p:ph type="sldNum" sz="quarter" idx="5"/>
          </p:nvPr>
        </p:nvSpPr>
        <p:spPr/>
        <p:txBody>
          <a:bodyPr/>
          <a:lstStyle/>
          <a:p>
            <a:fld id="{8A23E833-F1FD-491D-B494-3184925A5EBA}" type="slidenum">
              <a:t>2</a:t>
            </a:fld>
            <a:endParaRPr lang="es-ES"/>
          </a:p>
        </p:txBody>
      </p:sp>
    </p:spTree>
    <p:extLst>
      <p:ext uri="{BB962C8B-B14F-4D97-AF65-F5344CB8AC3E}">
        <p14:creationId xmlns:p14="http://schemas.microsoft.com/office/powerpoint/2010/main" val="35709259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t>We used a two-phase ensemble model.</a:t>
            </a:r>
          </a:p>
          <a:p>
            <a:r>
              <a:rPr lang="en-US" dirty="0"/>
              <a:t>First, we applied the STA/LTA algorithm, a state-of-the-art method for seismic detection. We optimized a grid of hyperparameters (windows and triggers) to minimize the mean absolute error (real relative time - predicted relative time) over a training set of 10 files, which outputs different candidate windows for seismic events.</a:t>
            </a:r>
            <a:endParaRPr lang="es-ES" dirty="0"/>
          </a:p>
        </p:txBody>
      </p:sp>
      <p:sp>
        <p:nvSpPr>
          <p:cNvPr id="4" name="Marcador de número de diapositiva 3"/>
          <p:cNvSpPr>
            <a:spLocks noGrp="1"/>
          </p:cNvSpPr>
          <p:nvPr>
            <p:ph type="sldNum" sz="quarter" idx="5"/>
          </p:nvPr>
        </p:nvSpPr>
        <p:spPr/>
        <p:txBody>
          <a:bodyPr/>
          <a:lstStyle/>
          <a:p>
            <a:fld id="{8A23E833-F1FD-491D-B494-3184925A5EBA}" type="slidenum">
              <a:t>3</a:t>
            </a:fld>
            <a:endParaRPr lang="es-ES"/>
          </a:p>
        </p:txBody>
      </p:sp>
    </p:spTree>
    <p:extLst>
      <p:ext uri="{BB962C8B-B14F-4D97-AF65-F5344CB8AC3E}">
        <p14:creationId xmlns:p14="http://schemas.microsoft.com/office/powerpoint/2010/main" val="4747561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In the (majority) case where the algorithm generated multiple candidate windows for a seism, the predicted window was selected as the one with the highest density of anomalies detected by the Isolation Forest algorithm.</a:t>
            </a:r>
          </a:p>
        </p:txBody>
      </p:sp>
      <p:sp>
        <p:nvSpPr>
          <p:cNvPr id="4" name="Marcador de número de diapositiva 3"/>
          <p:cNvSpPr>
            <a:spLocks noGrp="1"/>
          </p:cNvSpPr>
          <p:nvPr>
            <p:ph type="sldNum" sz="quarter" idx="5"/>
          </p:nvPr>
        </p:nvSpPr>
        <p:spPr/>
        <p:txBody>
          <a:bodyPr/>
          <a:lstStyle/>
          <a:p>
            <a:fld id="{8A23E833-F1FD-491D-B494-3184925A5EBA}" type="slidenum">
              <a:t>4</a:t>
            </a:fld>
            <a:endParaRPr lang="es-ES"/>
          </a:p>
        </p:txBody>
      </p:sp>
    </p:spTree>
    <p:extLst>
      <p:ext uri="{BB962C8B-B14F-4D97-AF65-F5344CB8AC3E}">
        <p14:creationId xmlns:p14="http://schemas.microsoft.com/office/powerpoint/2010/main" val="2766723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This approach resulted in remarkable outcomes on a training set of 50 files, with a mean absolute error of less than five minutes (which corresponds to about 3%) in 40 out of the 50 files.</a:t>
            </a:r>
          </a:p>
        </p:txBody>
      </p:sp>
      <p:sp>
        <p:nvSpPr>
          <p:cNvPr id="4" name="Marcador de número de diapositiva 3"/>
          <p:cNvSpPr>
            <a:spLocks noGrp="1"/>
          </p:cNvSpPr>
          <p:nvPr>
            <p:ph type="sldNum" sz="quarter" idx="5"/>
          </p:nvPr>
        </p:nvSpPr>
        <p:spPr/>
        <p:txBody>
          <a:bodyPr/>
          <a:lstStyle/>
          <a:p>
            <a:fld id="{8A23E833-F1FD-491D-B494-3184925A5EBA}" type="slidenum">
              <a:t>5</a:t>
            </a:fld>
            <a:endParaRPr lang="es-ES"/>
          </a:p>
        </p:txBody>
      </p:sp>
    </p:spTree>
    <p:extLst>
      <p:ext uri="{BB962C8B-B14F-4D97-AF65-F5344CB8AC3E}">
        <p14:creationId xmlns:p14="http://schemas.microsoft.com/office/powerpoint/2010/main" val="1355941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Sonification is the representation of data sets through sound to facilitate their communication and interpretation. We implemented this concept in the challenge because, not only does it provide a solution to the problem, but it also brings this type of project closer to the public by allowing them to appreciate the data through music and visualizations, as we have done. This makes the data more accessible. Additionally, sonification is already used in science to assist blind scientists, among other applications. Here's how we implemented it:</a:t>
            </a:r>
            <a:endParaRPr lang="es-ES" dirty="0"/>
          </a:p>
        </p:txBody>
      </p:sp>
      <p:sp>
        <p:nvSpPr>
          <p:cNvPr id="4" name="Marcador de número de diapositiva 3"/>
          <p:cNvSpPr>
            <a:spLocks noGrp="1"/>
          </p:cNvSpPr>
          <p:nvPr>
            <p:ph type="sldNum" sz="quarter" idx="5"/>
          </p:nvPr>
        </p:nvSpPr>
        <p:spPr/>
        <p:txBody>
          <a:bodyPr/>
          <a:lstStyle/>
          <a:p>
            <a:fld id="{8A23E833-F1FD-491D-B494-3184925A5EBA}" type="slidenum">
              <a:t>6</a:t>
            </a:fld>
            <a:endParaRPr lang="es-ES"/>
          </a:p>
        </p:txBody>
      </p:sp>
    </p:spTree>
    <p:extLst>
      <p:ext uri="{BB962C8B-B14F-4D97-AF65-F5344CB8AC3E}">
        <p14:creationId xmlns:p14="http://schemas.microsoft.com/office/powerpoint/2010/main" val="2035818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a:t>1 With the data received from the final algorithm, we filter the time range where the seismic event occurs.</a:t>
            </a:r>
            <a:endParaRPr lang="es-ES" dirty="0"/>
          </a:p>
          <a:p>
            <a:r>
              <a:rPr lang="en-US" dirty="0"/>
              <a:t>2 We fragment the signal into n parts.</a:t>
            </a:r>
            <a:endParaRPr lang="es-ES" dirty="0"/>
          </a:p>
          <a:p>
            <a:r>
              <a:rPr lang="en-US" dirty="0"/>
              <a:t>3 We assign a frequency to the velocity (m/s) in each fragment.</a:t>
            </a:r>
            <a:endParaRPr lang="es-ES" dirty="0"/>
          </a:p>
          <a:p>
            <a:r>
              <a:rPr lang="en-US" dirty="0"/>
              <a:t>4 We merge all the frequencies into a .wav file.</a:t>
            </a:r>
            <a:endParaRPr lang="es-ES" dirty="0"/>
          </a:p>
          <a:p>
            <a:r>
              <a:rPr lang="en-US" dirty="0"/>
              <a:t>5 We create an animated graph using data from the CSV file (average and median samples).</a:t>
            </a:r>
            <a:endParaRPr lang="es-ES" dirty="0"/>
          </a:p>
          <a:p>
            <a:r>
              <a:rPr lang="en-US" dirty="0"/>
              <a:t>6 We add the audio track from step 4 to the video file from step 5.</a:t>
            </a:r>
            <a:endParaRPr lang="es-ES" dirty="0"/>
          </a:p>
          <a:p>
            <a:r>
              <a:rPr lang="en-US" dirty="0"/>
              <a:t>This is an innovative solution and has a practical use. And thank you for listening.</a:t>
            </a:r>
            <a:endParaRPr lang="es-ES" dirty="0"/>
          </a:p>
        </p:txBody>
      </p:sp>
      <p:sp>
        <p:nvSpPr>
          <p:cNvPr id="4" name="Marcador de número de diapositiva 3"/>
          <p:cNvSpPr>
            <a:spLocks noGrp="1"/>
          </p:cNvSpPr>
          <p:nvPr>
            <p:ph type="sldNum" sz="quarter" idx="5"/>
          </p:nvPr>
        </p:nvSpPr>
        <p:spPr/>
        <p:txBody>
          <a:bodyPr/>
          <a:lstStyle/>
          <a:p>
            <a:fld id="{8A23E833-F1FD-491D-B494-3184925A5EBA}" type="slidenum">
              <a:t>7</a:t>
            </a:fld>
            <a:endParaRPr lang="es-ES"/>
          </a:p>
        </p:txBody>
      </p:sp>
    </p:spTree>
    <p:extLst>
      <p:ext uri="{BB962C8B-B14F-4D97-AF65-F5344CB8AC3E}">
        <p14:creationId xmlns:p14="http://schemas.microsoft.com/office/powerpoint/2010/main" val="21961640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06/10/2024</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2288191458"/>
      </p:ext>
    </p:extLst>
  </p:cSld>
  <p:clrMapOvr>
    <a:masterClrMapping/>
  </p:clrMapOvr>
  <p:transition spd="med">
    <p:pull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06/10/2024</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541863252"/>
      </p:ext>
    </p:extLst>
  </p:cSld>
  <p:clrMapOvr>
    <a:masterClrMapping/>
  </p:clrMapOvr>
  <p:transition spd="med">
    <p:pull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06/10/2024</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2215096201"/>
      </p:ext>
    </p:extLst>
  </p:cSld>
  <p:clrMapOvr>
    <a:masterClrMapping/>
  </p:clrMapOvr>
  <p:transition spd="med">
    <p:pull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p:txBody>
          <a:bodyPr/>
          <a:lstStyle/>
          <a:p>
            <a:fld id="{40771E8B-6CA5-40B2-8038-0E112F3DAC1C}" type="datetimeFigureOut">
              <a:rPr lang="es-ES" smtClean="0"/>
              <a:t>06/10/2024</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398174421"/>
      </p:ext>
    </p:extLst>
  </p:cSld>
  <p:clrMapOvr>
    <a:masterClrMapping/>
  </p:clrMapOvr>
  <p:transition spd="med">
    <p:pull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el estilo de texto del patrón</a:t>
            </a:r>
          </a:p>
        </p:txBody>
      </p:sp>
      <p:sp>
        <p:nvSpPr>
          <p:cNvPr id="4" name="Marcador de fecha 3"/>
          <p:cNvSpPr>
            <a:spLocks noGrp="1"/>
          </p:cNvSpPr>
          <p:nvPr>
            <p:ph type="dt" sz="half" idx="10"/>
          </p:nvPr>
        </p:nvSpPr>
        <p:spPr/>
        <p:txBody>
          <a:bodyPr/>
          <a:lstStyle/>
          <a:p>
            <a:fld id="{40771E8B-6CA5-40B2-8038-0E112F3DAC1C}" type="datetimeFigureOut">
              <a:rPr lang="es-ES" smtClean="0"/>
              <a:t>06/10/2024</a:t>
            </a:fld>
            <a:endParaRPr lang="es-ES"/>
          </a:p>
        </p:txBody>
      </p:sp>
      <p:sp>
        <p:nvSpPr>
          <p:cNvPr id="5" name="Marcador de pie de página 4"/>
          <p:cNvSpPr>
            <a:spLocks noGrp="1"/>
          </p:cNvSpPr>
          <p:nvPr>
            <p:ph type="ftr" sz="quarter" idx="11"/>
          </p:nvPr>
        </p:nvSpPr>
        <p:spPr/>
        <p:txBody>
          <a:bodyPr/>
          <a:lstStyle/>
          <a:p>
            <a:endParaRPr lang="es-ES"/>
          </a:p>
        </p:txBody>
      </p:sp>
      <p:sp>
        <p:nvSpPr>
          <p:cNvPr id="6" name="Marcador de número de diapositiva 5"/>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2339700568"/>
      </p:ext>
    </p:extLst>
  </p:cSld>
  <p:clrMapOvr>
    <a:masterClrMapping/>
  </p:clrMapOvr>
  <p:transition spd="med">
    <p:pull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contenido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fecha 4"/>
          <p:cNvSpPr>
            <a:spLocks noGrp="1"/>
          </p:cNvSpPr>
          <p:nvPr>
            <p:ph type="dt" sz="half" idx="10"/>
          </p:nvPr>
        </p:nvSpPr>
        <p:spPr/>
        <p:txBody>
          <a:bodyPr/>
          <a:lstStyle/>
          <a:p>
            <a:fld id="{40771E8B-6CA5-40B2-8038-0E112F3DAC1C}" type="datetimeFigureOut">
              <a:rPr lang="es-ES" smtClean="0"/>
              <a:t>06/10/2024</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979029867"/>
      </p:ext>
    </p:extLst>
  </p:cSld>
  <p:clrMapOvr>
    <a:masterClrMapping/>
  </p:clrMapOvr>
  <p:transition spd="med">
    <p:pull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7" name="Marcador de fecha 6"/>
          <p:cNvSpPr>
            <a:spLocks noGrp="1"/>
          </p:cNvSpPr>
          <p:nvPr>
            <p:ph type="dt" sz="half" idx="10"/>
          </p:nvPr>
        </p:nvSpPr>
        <p:spPr/>
        <p:txBody>
          <a:bodyPr/>
          <a:lstStyle/>
          <a:p>
            <a:fld id="{40771E8B-6CA5-40B2-8038-0E112F3DAC1C}" type="datetimeFigureOut">
              <a:rPr lang="es-ES" smtClean="0"/>
              <a:t>06/10/2024</a:t>
            </a:fld>
            <a:endParaRPr lang="es-ES"/>
          </a:p>
        </p:txBody>
      </p:sp>
      <p:sp>
        <p:nvSpPr>
          <p:cNvPr id="8" name="Marcador de pie de página 7"/>
          <p:cNvSpPr>
            <a:spLocks noGrp="1"/>
          </p:cNvSpPr>
          <p:nvPr>
            <p:ph type="ftr" sz="quarter" idx="11"/>
          </p:nvPr>
        </p:nvSpPr>
        <p:spPr/>
        <p:txBody>
          <a:bodyPr/>
          <a:lstStyle/>
          <a:p>
            <a:endParaRPr lang="es-ES"/>
          </a:p>
        </p:txBody>
      </p:sp>
      <p:sp>
        <p:nvSpPr>
          <p:cNvPr id="9" name="Marcador de número de diapositiva 8"/>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1752394269"/>
      </p:ext>
    </p:extLst>
  </p:cSld>
  <p:clrMapOvr>
    <a:masterClrMapping/>
  </p:clrMapOvr>
  <p:transition spd="med">
    <p:pull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p>
        </p:txBody>
      </p:sp>
      <p:sp>
        <p:nvSpPr>
          <p:cNvPr id="3" name="Marcador de fecha 2"/>
          <p:cNvSpPr>
            <a:spLocks noGrp="1"/>
          </p:cNvSpPr>
          <p:nvPr>
            <p:ph type="dt" sz="half" idx="10"/>
          </p:nvPr>
        </p:nvSpPr>
        <p:spPr/>
        <p:txBody>
          <a:bodyPr/>
          <a:lstStyle/>
          <a:p>
            <a:fld id="{40771E8B-6CA5-40B2-8038-0E112F3DAC1C}" type="datetimeFigureOut">
              <a:rPr lang="es-ES" smtClean="0"/>
              <a:t>06/10/2024</a:t>
            </a:fld>
            <a:endParaRPr lang="es-ES"/>
          </a:p>
        </p:txBody>
      </p:sp>
      <p:sp>
        <p:nvSpPr>
          <p:cNvPr id="4" name="Marcador de pie de página 3"/>
          <p:cNvSpPr>
            <a:spLocks noGrp="1"/>
          </p:cNvSpPr>
          <p:nvPr>
            <p:ph type="ftr" sz="quarter" idx="11"/>
          </p:nvPr>
        </p:nvSpPr>
        <p:spPr/>
        <p:txBody>
          <a:bodyPr/>
          <a:lstStyle/>
          <a:p>
            <a:endParaRPr lang="es-ES"/>
          </a:p>
        </p:txBody>
      </p:sp>
      <p:sp>
        <p:nvSpPr>
          <p:cNvPr id="5" name="Marcador de número de diapositiva 4"/>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630658609"/>
      </p:ext>
    </p:extLst>
  </p:cSld>
  <p:clrMapOvr>
    <a:masterClrMapping/>
  </p:clrMapOvr>
  <p:transition spd="med">
    <p:pull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40771E8B-6CA5-40B2-8038-0E112F3DAC1C}" type="datetimeFigureOut">
              <a:rPr lang="es-ES" smtClean="0"/>
              <a:t>06/10/2024</a:t>
            </a:fld>
            <a:endParaRPr lang="es-ES"/>
          </a:p>
        </p:txBody>
      </p:sp>
      <p:sp>
        <p:nvSpPr>
          <p:cNvPr id="3" name="Marcador de pie de página 2"/>
          <p:cNvSpPr>
            <a:spLocks noGrp="1"/>
          </p:cNvSpPr>
          <p:nvPr>
            <p:ph type="ftr" sz="quarter" idx="11"/>
          </p:nvPr>
        </p:nvSpPr>
        <p:spPr/>
        <p:txBody>
          <a:bodyPr/>
          <a:lstStyle/>
          <a:p>
            <a:endParaRPr lang="es-ES"/>
          </a:p>
        </p:txBody>
      </p:sp>
      <p:sp>
        <p:nvSpPr>
          <p:cNvPr id="4" name="Marcador de número de diapositiva 3"/>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682375612"/>
      </p:ext>
    </p:extLst>
  </p:cSld>
  <p:clrMapOvr>
    <a:masterClrMapping/>
  </p:clrMapOvr>
  <p:transition spd="med">
    <p:pull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06/10/2024</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1360449816"/>
      </p:ext>
    </p:extLst>
  </p:cSld>
  <p:clrMapOvr>
    <a:masterClrMapping/>
  </p:clrMapOvr>
  <p:transition spd="med">
    <p:pull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4"/>
          <p:cNvSpPr>
            <a:spLocks noGrp="1"/>
          </p:cNvSpPr>
          <p:nvPr>
            <p:ph type="dt" sz="half" idx="10"/>
          </p:nvPr>
        </p:nvSpPr>
        <p:spPr/>
        <p:txBody>
          <a:bodyPr/>
          <a:lstStyle/>
          <a:p>
            <a:fld id="{40771E8B-6CA5-40B2-8038-0E112F3DAC1C}" type="datetimeFigureOut">
              <a:rPr lang="es-ES" smtClean="0"/>
              <a:t>06/10/2024</a:t>
            </a:fld>
            <a:endParaRPr lang="es-ES"/>
          </a:p>
        </p:txBody>
      </p:sp>
      <p:sp>
        <p:nvSpPr>
          <p:cNvPr id="6" name="Marcador de pie de página 5"/>
          <p:cNvSpPr>
            <a:spLocks noGrp="1"/>
          </p:cNvSpPr>
          <p:nvPr>
            <p:ph type="ftr" sz="quarter" idx="11"/>
          </p:nvPr>
        </p:nvSpPr>
        <p:spPr/>
        <p:txBody>
          <a:bodyPr/>
          <a:lstStyle/>
          <a:p>
            <a:endParaRPr lang="es-ES"/>
          </a:p>
        </p:txBody>
      </p:sp>
      <p:sp>
        <p:nvSpPr>
          <p:cNvPr id="7" name="Marcador de número de diapositiva 6"/>
          <p:cNvSpPr>
            <a:spLocks noGrp="1"/>
          </p:cNvSpPr>
          <p:nvPr>
            <p:ph type="sldNum" sz="quarter" idx="12"/>
          </p:nvPr>
        </p:nvSpPr>
        <p:spPr/>
        <p:txBody>
          <a:bodyPr/>
          <a:lstStyle/>
          <a:p>
            <a:fld id="{0F1556C4-DFC3-4611-A7CC-780699185E26}" type="slidenum">
              <a:rPr lang="es-ES" smtClean="0"/>
              <a:t>‹Nº›</a:t>
            </a:fld>
            <a:endParaRPr lang="es-ES"/>
          </a:p>
        </p:txBody>
      </p:sp>
    </p:spTree>
    <p:extLst>
      <p:ext uri="{BB962C8B-B14F-4D97-AF65-F5344CB8AC3E}">
        <p14:creationId xmlns:p14="http://schemas.microsoft.com/office/powerpoint/2010/main" val="383603595"/>
      </p:ext>
    </p:extLst>
  </p:cSld>
  <p:clrMapOvr>
    <a:masterClrMapping/>
  </p:clrMapOvr>
  <p:transition spd="med">
    <p:pull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161622"/>
        </a:solidFill>
        <a:effectLst/>
      </p:bgPr>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0771E8B-6CA5-40B2-8038-0E112F3DAC1C}" type="datetimeFigureOut">
              <a:rPr lang="es-ES" smtClean="0"/>
              <a:t>06/10/2024</a:t>
            </a:fld>
            <a:endParaRPr lang="es-E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E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F1556C4-DFC3-4611-A7CC-780699185E26}" type="slidenum">
              <a:rPr lang="es-ES" smtClean="0"/>
              <a:t>‹Nº›</a:t>
            </a:fld>
            <a:endParaRPr lang="es-ES"/>
          </a:p>
        </p:txBody>
      </p:sp>
    </p:spTree>
    <p:extLst>
      <p:ext uri="{BB962C8B-B14F-4D97-AF65-F5344CB8AC3E}">
        <p14:creationId xmlns:p14="http://schemas.microsoft.com/office/powerpoint/2010/main" val="29331189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pull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svg"/></Relationships>
</file>

<file path=ppt/slides/_rels/slide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8.svg"/><Relationship Id="rId5" Type="http://schemas.openxmlformats.org/officeDocument/2006/relationships/image" Target="../media/image17.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21.png"/><Relationship Id="rId5" Type="http://schemas.openxmlformats.org/officeDocument/2006/relationships/image" Target="../media/image20.gif"/><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5" name="Grupo 4">
            <a:extLst>
              <a:ext uri="{FF2B5EF4-FFF2-40B4-BE49-F238E27FC236}">
                <a16:creationId xmlns:a16="http://schemas.microsoft.com/office/drawing/2014/main" id="{7DCBEE23-6B3F-2F4E-4D84-75299830E41E}"/>
              </a:ext>
            </a:extLst>
          </p:cNvPr>
          <p:cNvGrpSpPr/>
          <p:nvPr/>
        </p:nvGrpSpPr>
        <p:grpSpPr>
          <a:xfrm>
            <a:off x="304800" y="207818"/>
            <a:ext cx="8132618" cy="3048000"/>
            <a:chOff x="304800" y="207818"/>
            <a:chExt cx="8132618" cy="3048000"/>
          </a:xfrm>
        </p:grpSpPr>
        <p:pic>
          <p:nvPicPr>
            <p:cNvPr id="3" name="Imagen 2" descr="Imagen que contiene lápiz&#10;&#10;Descripción generada automáticamente">
              <a:extLst>
                <a:ext uri="{FF2B5EF4-FFF2-40B4-BE49-F238E27FC236}">
                  <a16:creationId xmlns:a16="http://schemas.microsoft.com/office/drawing/2014/main" id="{F0DB842E-A2CE-06D7-6978-69E1A5DF4342}"/>
                </a:ext>
              </a:extLst>
            </p:cNvPr>
            <p:cNvPicPr>
              <a:picLocks noChangeAspect="1"/>
            </p:cNvPicPr>
            <p:nvPr/>
          </p:nvPicPr>
          <p:blipFill>
            <a:blip r:embed="rId3"/>
            <a:srcRect l="7540" r="7341" b="658"/>
            <a:stretch/>
          </p:blipFill>
          <p:spPr>
            <a:xfrm>
              <a:off x="459620" y="373743"/>
              <a:ext cx="7825630" cy="2723913"/>
            </a:xfrm>
            <a:prstGeom prst="rect">
              <a:avLst/>
            </a:prstGeom>
          </p:spPr>
        </p:pic>
        <p:sp>
          <p:nvSpPr>
            <p:cNvPr id="4" name="Rectángulo 3">
              <a:extLst>
                <a:ext uri="{FF2B5EF4-FFF2-40B4-BE49-F238E27FC236}">
                  <a16:creationId xmlns:a16="http://schemas.microsoft.com/office/drawing/2014/main" id="{B7B1CEFC-F966-FBBA-05F2-385B568CF709}"/>
                </a:ext>
              </a:extLst>
            </p:cNvPr>
            <p:cNvSpPr/>
            <p:nvPr/>
          </p:nvSpPr>
          <p:spPr>
            <a:xfrm>
              <a:off x="304800" y="207818"/>
              <a:ext cx="8132618" cy="3048000"/>
            </a:xfrm>
            <a:prstGeom prst="rect">
              <a:avLst/>
            </a:prstGeom>
            <a:no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0" name="Grupo 9">
            <a:extLst>
              <a:ext uri="{FF2B5EF4-FFF2-40B4-BE49-F238E27FC236}">
                <a16:creationId xmlns:a16="http://schemas.microsoft.com/office/drawing/2014/main" id="{64D220C2-F532-2295-3789-90E2512EB66E}"/>
              </a:ext>
            </a:extLst>
          </p:cNvPr>
          <p:cNvGrpSpPr/>
          <p:nvPr/>
        </p:nvGrpSpPr>
        <p:grpSpPr>
          <a:xfrm>
            <a:off x="6603374" y="3550993"/>
            <a:ext cx="5132968" cy="3011089"/>
            <a:chOff x="6204231" y="3454232"/>
            <a:chExt cx="5544206" cy="3192517"/>
          </a:xfrm>
        </p:grpSpPr>
        <p:pic>
          <p:nvPicPr>
            <p:cNvPr id="8" name="Imagen 7">
              <a:extLst>
                <a:ext uri="{FF2B5EF4-FFF2-40B4-BE49-F238E27FC236}">
                  <a16:creationId xmlns:a16="http://schemas.microsoft.com/office/drawing/2014/main" id="{00FC2116-CF90-DE34-17F0-B29B07544FA1}"/>
                </a:ext>
              </a:extLst>
            </p:cNvPr>
            <p:cNvPicPr>
              <a:picLocks noChangeAspect="1"/>
            </p:cNvPicPr>
            <p:nvPr/>
          </p:nvPicPr>
          <p:blipFill>
            <a:blip r:embed="rId4"/>
            <a:stretch>
              <a:fillRect/>
            </a:stretch>
          </p:blipFill>
          <p:spPr>
            <a:xfrm>
              <a:off x="6350000" y="3549953"/>
              <a:ext cx="5249334" cy="2999620"/>
            </a:xfrm>
            <a:prstGeom prst="rect">
              <a:avLst/>
            </a:prstGeom>
          </p:spPr>
        </p:pic>
        <p:sp>
          <p:nvSpPr>
            <p:cNvPr id="9" name="Rectángulo 8">
              <a:extLst>
                <a:ext uri="{FF2B5EF4-FFF2-40B4-BE49-F238E27FC236}">
                  <a16:creationId xmlns:a16="http://schemas.microsoft.com/office/drawing/2014/main" id="{32C63E26-D5C8-EB69-E9D1-CA3ABD0AEE0F}"/>
                </a:ext>
              </a:extLst>
            </p:cNvPr>
            <p:cNvSpPr/>
            <p:nvPr/>
          </p:nvSpPr>
          <p:spPr>
            <a:xfrm>
              <a:off x="6204231" y="3454232"/>
              <a:ext cx="5544206" cy="3192517"/>
            </a:xfrm>
            <a:prstGeom prst="rect">
              <a:avLst/>
            </a:prstGeom>
            <a:no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3" name="Grupo 12">
            <a:extLst>
              <a:ext uri="{FF2B5EF4-FFF2-40B4-BE49-F238E27FC236}">
                <a16:creationId xmlns:a16="http://schemas.microsoft.com/office/drawing/2014/main" id="{6C9F7317-96FD-4EE4-1A2D-362F5C4EEA5E}"/>
              </a:ext>
            </a:extLst>
          </p:cNvPr>
          <p:cNvGrpSpPr/>
          <p:nvPr/>
        </p:nvGrpSpPr>
        <p:grpSpPr>
          <a:xfrm>
            <a:off x="303215" y="3835232"/>
            <a:ext cx="5661405" cy="2443655"/>
            <a:chOff x="303215" y="3835232"/>
            <a:chExt cx="5661405" cy="2443655"/>
          </a:xfrm>
        </p:grpSpPr>
        <p:pic>
          <p:nvPicPr>
            <p:cNvPr id="11" name="Imagen 10" descr="Escala de tiempo&#10;&#10;Descripción generada automáticamente">
              <a:extLst>
                <a:ext uri="{FF2B5EF4-FFF2-40B4-BE49-F238E27FC236}">
                  <a16:creationId xmlns:a16="http://schemas.microsoft.com/office/drawing/2014/main" id="{79478402-55D7-B09F-C1EB-F52425B81B31}"/>
                </a:ext>
              </a:extLst>
            </p:cNvPr>
            <p:cNvPicPr>
              <a:picLocks noChangeAspect="1"/>
            </p:cNvPicPr>
            <p:nvPr/>
          </p:nvPicPr>
          <p:blipFill>
            <a:blip r:embed="rId5"/>
            <a:srcRect l="8333" t="24648" r="2183" b="12435"/>
            <a:stretch/>
          </p:blipFill>
          <p:spPr>
            <a:xfrm>
              <a:off x="411238" y="3976310"/>
              <a:ext cx="5454958" cy="2157436"/>
            </a:xfrm>
            <a:prstGeom prst="rect">
              <a:avLst/>
            </a:prstGeom>
          </p:spPr>
        </p:pic>
        <p:sp>
          <p:nvSpPr>
            <p:cNvPr id="12" name="Rectángulo 11">
              <a:extLst>
                <a:ext uri="{FF2B5EF4-FFF2-40B4-BE49-F238E27FC236}">
                  <a16:creationId xmlns:a16="http://schemas.microsoft.com/office/drawing/2014/main" id="{712BDB49-EA28-73E9-2B23-E0C3DEEC48C6}"/>
                </a:ext>
              </a:extLst>
            </p:cNvPr>
            <p:cNvSpPr/>
            <p:nvPr/>
          </p:nvSpPr>
          <p:spPr>
            <a:xfrm>
              <a:off x="303215" y="3835232"/>
              <a:ext cx="5661405" cy="2443655"/>
            </a:xfrm>
            <a:prstGeom prst="rect">
              <a:avLst/>
            </a:prstGeom>
            <a:no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pic>
        <p:nvPicPr>
          <p:cNvPr id="2" name="Gráfico 1" descr="Notación musical con relleno sólido">
            <a:extLst>
              <a:ext uri="{FF2B5EF4-FFF2-40B4-BE49-F238E27FC236}">
                <a16:creationId xmlns:a16="http://schemas.microsoft.com/office/drawing/2014/main" id="{9C6BC620-E79E-5562-1998-D040FDEABEEB}"/>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8884001" y="364261"/>
            <a:ext cx="2910113" cy="2994780"/>
          </a:xfrm>
          <a:prstGeom prst="rect">
            <a:avLst/>
          </a:prstGeom>
        </p:spPr>
      </p:pic>
    </p:spTree>
    <p:extLst>
      <p:ext uri="{BB962C8B-B14F-4D97-AF65-F5344CB8AC3E}">
        <p14:creationId xmlns:p14="http://schemas.microsoft.com/office/powerpoint/2010/main" val="3170685243"/>
      </p:ext>
    </p:extLst>
  </p:cSld>
  <p:clrMapOvr>
    <a:masterClrMapping/>
  </p:clrMapOvr>
  <p:transition spd="med">
    <p:pull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Imagen 3" descr="Interfaz de usuario gráfica, Sitio web&#10;&#10;Descripción generada automáticamente">
            <a:extLst>
              <a:ext uri="{FF2B5EF4-FFF2-40B4-BE49-F238E27FC236}">
                <a16:creationId xmlns:a16="http://schemas.microsoft.com/office/drawing/2014/main" id="{08507148-60F3-822A-9B17-32ABDFCAE11F}"/>
              </a:ext>
            </a:extLst>
          </p:cNvPr>
          <p:cNvPicPr>
            <a:picLocks noChangeAspect="1"/>
          </p:cNvPicPr>
          <p:nvPr/>
        </p:nvPicPr>
        <p:blipFill>
          <a:blip r:embed="rId3"/>
          <a:srcRect t="7077" b="308"/>
          <a:stretch/>
        </p:blipFill>
        <p:spPr>
          <a:xfrm>
            <a:off x="0" y="-3965"/>
            <a:ext cx="12192000" cy="3949701"/>
          </a:xfrm>
          <a:prstGeom prst="rect">
            <a:avLst/>
          </a:prstGeom>
        </p:spPr>
      </p:pic>
      <p:pic>
        <p:nvPicPr>
          <p:cNvPr id="3" name="Imagen 2">
            <a:extLst>
              <a:ext uri="{FF2B5EF4-FFF2-40B4-BE49-F238E27FC236}">
                <a16:creationId xmlns:a16="http://schemas.microsoft.com/office/drawing/2014/main" id="{FBAC078F-1845-8E7E-88A4-8BBF1C0D8E82}"/>
              </a:ext>
            </a:extLst>
          </p:cNvPr>
          <p:cNvPicPr>
            <a:picLocks noChangeAspect="1"/>
          </p:cNvPicPr>
          <p:nvPr/>
        </p:nvPicPr>
        <p:blipFill>
          <a:blip r:embed="rId4"/>
          <a:srcRect t="18038" b="623"/>
          <a:stretch/>
        </p:blipFill>
        <p:spPr>
          <a:xfrm>
            <a:off x="0" y="3429000"/>
            <a:ext cx="12192000" cy="3429579"/>
          </a:xfrm>
          <a:prstGeom prst="rect">
            <a:avLst/>
          </a:prstGeom>
        </p:spPr>
      </p:pic>
      <p:sp>
        <p:nvSpPr>
          <p:cNvPr id="5" name="Rectángulo 4">
            <a:extLst>
              <a:ext uri="{FF2B5EF4-FFF2-40B4-BE49-F238E27FC236}">
                <a16:creationId xmlns:a16="http://schemas.microsoft.com/office/drawing/2014/main" id="{75170769-B91A-2663-04C6-D2C942106FC0}"/>
              </a:ext>
            </a:extLst>
          </p:cNvPr>
          <p:cNvSpPr/>
          <p:nvPr/>
        </p:nvSpPr>
        <p:spPr>
          <a:xfrm>
            <a:off x="11968654" y="0"/>
            <a:ext cx="223344" cy="6857999"/>
          </a:xfrm>
          <a:prstGeom prst="rect">
            <a:avLst/>
          </a:prstGeom>
          <a:solidFill>
            <a:srgbClr val="161622"/>
          </a:solidFill>
          <a:ln w="6350">
            <a:solidFill>
              <a:srgbClr val="16162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1710274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CuadroTexto 9">
            <a:extLst>
              <a:ext uri="{FF2B5EF4-FFF2-40B4-BE49-F238E27FC236}">
                <a16:creationId xmlns:a16="http://schemas.microsoft.com/office/drawing/2014/main" id="{771A6EB2-79D2-81F2-7CEF-065C61FD8ED6}"/>
              </a:ext>
            </a:extLst>
          </p:cNvPr>
          <p:cNvSpPr txBox="1"/>
          <p:nvPr/>
        </p:nvSpPr>
        <p:spPr>
          <a:xfrm>
            <a:off x="338480" y="1116628"/>
            <a:ext cx="2134404" cy="830997"/>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s-ES" sz="4800" dirty="0">
                <a:solidFill>
                  <a:schemeClr val="bg1"/>
                </a:solidFill>
                <a:latin typeface="Impact"/>
              </a:rPr>
              <a:t>STA/LTA</a:t>
            </a:r>
            <a:endParaRPr lang="es-ES" sz="4800" dirty="0">
              <a:solidFill>
                <a:schemeClr val="bg1"/>
              </a:solidFill>
            </a:endParaRPr>
          </a:p>
        </p:txBody>
      </p:sp>
      <p:pic>
        <p:nvPicPr>
          <p:cNvPr id="11" name="Gráfico 10" descr="Gráfico de barras con relleno sólido">
            <a:extLst>
              <a:ext uri="{FF2B5EF4-FFF2-40B4-BE49-F238E27FC236}">
                <a16:creationId xmlns:a16="http://schemas.microsoft.com/office/drawing/2014/main" id="{A6DB9AFB-7DD6-8CC6-9C82-6F06C79872CA}"/>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988725" y="3690669"/>
            <a:ext cx="3272286" cy="3214777"/>
          </a:xfrm>
          <a:prstGeom prst="rect">
            <a:avLst/>
          </a:prstGeom>
        </p:spPr>
      </p:pic>
      <p:grpSp>
        <p:nvGrpSpPr>
          <p:cNvPr id="16" name="Grupo 15">
            <a:extLst>
              <a:ext uri="{FF2B5EF4-FFF2-40B4-BE49-F238E27FC236}">
                <a16:creationId xmlns:a16="http://schemas.microsoft.com/office/drawing/2014/main" id="{FD4EC029-2F4D-7EDC-3DE9-363D388BC0EF}"/>
              </a:ext>
            </a:extLst>
          </p:cNvPr>
          <p:cNvGrpSpPr/>
          <p:nvPr/>
        </p:nvGrpSpPr>
        <p:grpSpPr>
          <a:xfrm>
            <a:off x="2822928" y="105869"/>
            <a:ext cx="6327607" cy="6645477"/>
            <a:chOff x="2822928" y="105869"/>
            <a:chExt cx="6327607" cy="6645477"/>
          </a:xfrm>
        </p:grpSpPr>
        <p:pic>
          <p:nvPicPr>
            <p:cNvPr id="4" name="Imagen 3" descr="Gráfico&#10;&#10;Descripción generada automáticamente">
              <a:extLst>
                <a:ext uri="{FF2B5EF4-FFF2-40B4-BE49-F238E27FC236}">
                  <a16:creationId xmlns:a16="http://schemas.microsoft.com/office/drawing/2014/main" id="{F17CB5BC-3E28-2C3F-109A-C795ADD0325E}"/>
                </a:ext>
              </a:extLst>
            </p:cNvPr>
            <p:cNvPicPr>
              <a:picLocks noChangeAspect="1"/>
            </p:cNvPicPr>
            <p:nvPr/>
          </p:nvPicPr>
          <p:blipFill>
            <a:blip r:embed="rId5"/>
            <a:stretch>
              <a:fillRect/>
            </a:stretch>
          </p:blipFill>
          <p:spPr>
            <a:xfrm>
              <a:off x="3396156" y="4289621"/>
              <a:ext cx="5176345" cy="2344016"/>
            </a:xfrm>
            <a:prstGeom prst="rect">
              <a:avLst/>
            </a:prstGeom>
          </p:spPr>
        </p:pic>
        <p:pic>
          <p:nvPicPr>
            <p:cNvPr id="6" name="Imagen 5" descr="Imagen que contiene Gráfico&#10;&#10;Descripción generada automáticamente">
              <a:extLst>
                <a:ext uri="{FF2B5EF4-FFF2-40B4-BE49-F238E27FC236}">
                  <a16:creationId xmlns:a16="http://schemas.microsoft.com/office/drawing/2014/main" id="{A6A5883D-1B3D-C123-EC0B-433D16B91063}"/>
                </a:ext>
              </a:extLst>
            </p:cNvPr>
            <p:cNvPicPr>
              <a:picLocks noChangeAspect="1"/>
            </p:cNvPicPr>
            <p:nvPr/>
          </p:nvPicPr>
          <p:blipFill>
            <a:blip r:embed="rId6"/>
            <a:stretch>
              <a:fillRect/>
            </a:stretch>
          </p:blipFill>
          <p:spPr>
            <a:xfrm>
              <a:off x="3396156" y="2016756"/>
              <a:ext cx="5176345" cy="2212896"/>
            </a:xfrm>
            <a:prstGeom prst="rect">
              <a:avLst/>
            </a:prstGeom>
          </p:spPr>
        </p:pic>
        <p:pic>
          <p:nvPicPr>
            <p:cNvPr id="8" name="Imagen 7" descr="Gráfico&#10;&#10;Descripción generada automáticamente">
              <a:extLst>
                <a:ext uri="{FF2B5EF4-FFF2-40B4-BE49-F238E27FC236}">
                  <a16:creationId xmlns:a16="http://schemas.microsoft.com/office/drawing/2014/main" id="{DCC7D079-32E5-3892-DB07-CAC47C65B366}"/>
                </a:ext>
              </a:extLst>
            </p:cNvPr>
            <p:cNvPicPr>
              <a:picLocks noChangeAspect="1"/>
            </p:cNvPicPr>
            <p:nvPr/>
          </p:nvPicPr>
          <p:blipFill>
            <a:blip r:embed="rId7"/>
            <a:srcRect r="1078"/>
            <a:stretch/>
          </p:blipFill>
          <p:spPr>
            <a:xfrm>
              <a:off x="2969173" y="262845"/>
              <a:ext cx="6030316" cy="1659498"/>
            </a:xfrm>
            <a:prstGeom prst="rect">
              <a:avLst/>
            </a:prstGeom>
          </p:spPr>
        </p:pic>
        <p:sp>
          <p:nvSpPr>
            <p:cNvPr id="12" name="Rectángulo 11">
              <a:extLst>
                <a:ext uri="{FF2B5EF4-FFF2-40B4-BE49-F238E27FC236}">
                  <a16:creationId xmlns:a16="http://schemas.microsoft.com/office/drawing/2014/main" id="{BCBB2474-263B-C5FD-05E7-AE9DBBE2431B}"/>
                </a:ext>
              </a:extLst>
            </p:cNvPr>
            <p:cNvSpPr/>
            <p:nvPr/>
          </p:nvSpPr>
          <p:spPr>
            <a:xfrm>
              <a:off x="2822928" y="105869"/>
              <a:ext cx="6327607" cy="6645477"/>
            </a:xfrm>
            <a:prstGeom prst="rect">
              <a:avLst/>
            </a:prstGeom>
            <a:no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15" name="CuadroTexto 14">
            <a:extLst>
              <a:ext uri="{FF2B5EF4-FFF2-40B4-BE49-F238E27FC236}">
                <a16:creationId xmlns:a16="http://schemas.microsoft.com/office/drawing/2014/main" id="{1DBDCFB3-3768-29DA-4806-BB9BAEB5686A}"/>
              </a:ext>
            </a:extLst>
          </p:cNvPr>
          <p:cNvSpPr txBox="1"/>
          <p:nvPr/>
        </p:nvSpPr>
        <p:spPr>
          <a:xfrm>
            <a:off x="108441" y="3435863"/>
            <a:ext cx="2867648" cy="156966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s-ES" sz="4800" dirty="0">
                <a:solidFill>
                  <a:schemeClr val="bg1"/>
                </a:solidFill>
                <a:latin typeface="Impact"/>
              </a:rPr>
              <a:t>ISOLATION FOREST</a:t>
            </a:r>
          </a:p>
        </p:txBody>
      </p:sp>
    </p:spTree>
    <p:extLst>
      <p:ext uri="{BB962C8B-B14F-4D97-AF65-F5344CB8AC3E}">
        <p14:creationId xmlns:p14="http://schemas.microsoft.com/office/powerpoint/2010/main" val="2308386795"/>
      </p:ext>
    </p:extLst>
  </p:cSld>
  <p:clrMapOvr>
    <a:masterClrMapping/>
  </p:clrMapOvr>
  <p:transition spd="med">
    <p:pull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grpSp>
        <p:nvGrpSpPr>
          <p:cNvPr id="5" name="Grupo 4">
            <a:extLst>
              <a:ext uri="{FF2B5EF4-FFF2-40B4-BE49-F238E27FC236}">
                <a16:creationId xmlns:a16="http://schemas.microsoft.com/office/drawing/2014/main" id="{ABE63E86-738E-7EF2-1EAE-CF0416637054}"/>
              </a:ext>
            </a:extLst>
          </p:cNvPr>
          <p:cNvGrpSpPr/>
          <p:nvPr/>
        </p:nvGrpSpPr>
        <p:grpSpPr>
          <a:xfrm>
            <a:off x="-180109" y="1350927"/>
            <a:ext cx="12552218" cy="4156363"/>
            <a:chOff x="-180109" y="1350927"/>
            <a:chExt cx="12552218" cy="4156363"/>
          </a:xfrm>
        </p:grpSpPr>
        <p:pic>
          <p:nvPicPr>
            <p:cNvPr id="3" name="Imagen 2" descr="Gráfico&#10;&#10;Descripción generada automáticamente">
              <a:extLst>
                <a:ext uri="{FF2B5EF4-FFF2-40B4-BE49-F238E27FC236}">
                  <a16:creationId xmlns:a16="http://schemas.microsoft.com/office/drawing/2014/main" id="{3D5898D7-D238-57E8-9C24-7DF3DB0D0458}"/>
                </a:ext>
              </a:extLst>
            </p:cNvPr>
            <p:cNvPicPr>
              <a:picLocks noChangeAspect="1"/>
            </p:cNvPicPr>
            <p:nvPr/>
          </p:nvPicPr>
          <p:blipFill>
            <a:blip r:embed="rId3"/>
            <a:stretch>
              <a:fillRect/>
            </a:stretch>
          </p:blipFill>
          <p:spPr>
            <a:xfrm>
              <a:off x="0" y="1470403"/>
              <a:ext cx="12191999" cy="3917193"/>
            </a:xfrm>
            <a:prstGeom prst="rect">
              <a:avLst/>
            </a:prstGeom>
          </p:spPr>
        </p:pic>
        <p:sp>
          <p:nvSpPr>
            <p:cNvPr id="4" name="Rectángulo 3">
              <a:extLst>
                <a:ext uri="{FF2B5EF4-FFF2-40B4-BE49-F238E27FC236}">
                  <a16:creationId xmlns:a16="http://schemas.microsoft.com/office/drawing/2014/main" id="{3F92A889-EBCB-934B-7375-26E2011078D2}"/>
                </a:ext>
              </a:extLst>
            </p:cNvPr>
            <p:cNvSpPr/>
            <p:nvPr/>
          </p:nvSpPr>
          <p:spPr>
            <a:xfrm>
              <a:off x="-180109" y="1350927"/>
              <a:ext cx="12552218" cy="4156363"/>
            </a:xfrm>
            <a:prstGeom prst="rect">
              <a:avLst/>
            </a:prstGeom>
            <a:no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3485118625"/>
      </p:ext>
    </p:extLst>
  </p:cSld>
  <p:clrMapOvr>
    <a:masterClrMapping/>
  </p:clrMapOvr>
  <p:transition spd="med">
    <p:pull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upo 4">
            <a:extLst>
              <a:ext uri="{FF2B5EF4-FFF2-40B4-BE49-F238E27FC236}">
                <a16:creationId xmlns:a16="http://schemas.microsoft.com/office/drawing/2014/main" id="{9748AA0F-1C33-92C3-C2E8-1B9A4F83D6EA}"/>
              </a:ext>
            </a:extLst>
          </p:cNvPr>
          <p:cNvGrpSpPr/>
          <p:nvPr/>
        </p:nvGrpSpPr>
        <p:grpSpPr>
          <a:xfrm>
            <a:off x="166254" y="-209578"/>
            <a:ext cx="11859491" cy="7620000"/>
            <a:chOff x="166254" y="-209578"/>
            <a:chExt cx="11859491" cy="7620000"/>
          </a:xfrm>
        </p:grpSpPr>
        <p:pic>
          <p:nvPicPr>
            <p:cNvPr id="2" name="Imagen 1">
              <a:extLst>
                <a:ext uri="{FF2B5EF4-FFF2-40B4-BE49-F238E27FC236}">
                  <a16:creationId xmlns:a16="http://schemas.microsoft.com/office/drawing/2014/main" id="{E179F857-B6CA-E6EB-AC7C-054D8D7800CE}"/>
                </a:ext>
              </a:extLst>
            </p:cNvPr>
            <p:cNvPicPr>
              <a:picLocks noChangeAspect="1"/>
            </p:cNvPicPr>
            <p:nvPr/>
          </p:nvPicPr>
          <p:blipFill>
            <a:blip r:embed="rId3"/>
            <a:stretch>
              <a:fillRect/>
            </a:stretch>
          </p:blipFill>
          <p:spPr>
            <a:xfrm>
              <a:off x="399143" y="190879"/>
              <a:ext cx="11393714" cy="6488339"/>
            </a:xfrm>
            <a:prstGeom prst="rect">
              <a:avLst/>
            </a:prstGeom>
          </p:spPr>
        </p:pic>
        <p:sp>
          <p:nvSpPr>
            <p:cNvPr id="4" name="Rectángulo 3">
              <a:extLst>
                <a:ext uri="{FF2B5EF4-FFF2-40B4-BE49-F238E27FC236}">
                  <a16:creationId xmlns:a16="http://schemas.microsoft.com/office/drawing/2014/main" id="{8EF0B830-CABE-53FB-8060-3D92D112D38E}"/>
                </a:ext>
              </a:extLst>
            </p:cNvPr>
            <p:cNvSpPr/>
            <p:nvPr/>
          </p:nvSpPr>
          <p:spPr>
            <a:xfrm>
              <a:off x="166254" y="-209578"/>
              <a:ext cx="11859491" cy="7620000"/>
            </a:xfrm>
            <a:prstGeom prst="rect">
              <a:avLst/>
            </a:prstGeom>
            <a:no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CuadroTexto 2">
            <a:extLst>
              <a:ext uri="{FF2B5EF4-FFF2-40B4-BE49-F238E27FC236}">
                <a16:creationId xmlns:a16="http://schemas.microsoft.com/office/drawing/2014/main" id="{A01968DB-32E4-E174-2223-BAA747F11FBA}"/>
              </a:ext>
            </a:extLst>
          </p:cNvPr>
          <p:cNvSpPr txBox="1"/>
          <p:nvPr/>
        </p:nvSpPr>
        <p:spPr>
          <a:xfrm>
            <a:off x="3050417" y="1598110"/>
            <a:ext cx="6097100"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s-ES" sz="9600" dirty="0">
                <a:solidFill>
                  <a:srgbClr val="161622"/>
                </a:solidFill>
                <a:latin typeface="Impact"/>
              </a:rPr>
              <a:t>&lt; 5 minutes</a:t>
            </a:r>
            <a:endParaRPr lang="es-ES"/>
          </a:p>
          <a:p>
            <a:pPr algn="ctr"/>
            <a:r>
              <a:rPr lang="es-ES" sz="9600" dirty="0">
                <a:solidFill>
                  <a:srgbClr val="161622"/>
                </a:solidFill>
                <a:latin typeface="Impact"/>
              </a:rPr>
              <a:t>3%</a:t>
            </a:r>
          </a:p>
        </p:txBody>
      </p:sp>
    </p:spTree>
    <p:extLst>
      <p:ext uri="{BB962C8B-B14F-4D97-AF65-F5344CB8AC3E}">
        <p14:creationId xmlns:p14="http://schemas.microsoft.com/office/powerpoint/2010/main" val="3056775224"/>
      </p:ext>
    </p:extLst>
  </p:cSld>
  <p:clrMapOvr>
    <a:masterClrMapping/>
  </p:clrMapOvr>
  <p:transition spd="med">
    <p:pull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Imagen 2" descr="Imagen que contiene lápiz&#10;&#10;Descripción generada automáticamente">
            <a:extLst>
              <a:ext uri="{FF2B5EF4-FFF2-40B4-BE49-F238E27FC236}">
                <a16:creationId xmlns:a16="http://schemas.microsoft.com/office/drawing/2014/main" id="{B5A6D265-4A6F-7F97-D980-AD9EB7BCB219}"/>
              </a:ext>
            </a:extLst>
          </p:cNvPr>
          <p:cNvPicPr>
            <a:picLocks noChangeAspect="1"/>
          </p:cNvPicPr>
          <p:nvPr/>
        </p:nvPicPr>
        <p:blipFill>
          <a:blip r:embed="rId3"/>
          <a:stretch>
            <a:fillRect/>
          </a:stretch>
        </p:blipFill>
        <p:spPr>
          <a:xfrm>
            <a:off x="3429001" y="4064876"/>
            <a:ext cx="8434551" cy="2538248"/>
          </a:xfrm>
          <a:prstGeom prst="rect">
            <a:avLst/>
          </a:prstGeom>
        </p:spPr>
      </p:pic>
      <p:pic>
        <p:nvPicPr>
          <p:cNvPr id="4" name="Imagen 3" descr="Interfaz de usuario gráfica, Texto, Aplicación, Correo electrónico&#10;&#10;Descripción generada automáticamente">
            <a:extLst>
              <a:ext uri="{FF2B5EF4-FFF2-40B4-BE49-F238E27FC236}">
                <a16:creationId xmlns:a16="http://schemas.microsoft.com/office/drawing/2014/main" id="{238105DC-B541-9397-F05B-622C198979D8}"/>
              </a:ext>
            </a:extLst>
          </p:cNvPr>
          <p:cNvPicPr>
            <a:picLocks noChangeAspect="1"/>
          </p:cNvPicPr>
          <p:nvPr/>
        </p:nvPicPr>
        <p:blipFill>
          <a:blip r:embed="rId4"/>
          <a:stretch>
            <a:fillRect/>
          </a:stretch>
        </p:blipFill>
        <p:spPr>
          <a:xfrm>
            <a:off x="453423" y="332883"/>
            <a:ext cx="4597948" cy="3433270"/>
          </a:xfrm>
          <a:prstGeom prst="rect">
            <a:avLst/>
          </a:prstGeom>
        </p:spPr>
      </p:pic>
      <p:sp>
        <p:nvSpPr>
          <p:cNvPr id="6" name="CuadroTexto 5">
            <a:extLst>
              <a:ext uri="{FF2B5EF4-FFF2-40B4-BE49-F238E27FC236}">
                <a16:creationId xmlns:a16="http://schemas.microsoft.com/office/drawing/2014/main" id="{6EB5852B-5172-0A1F-02DF-7BB8036C87A9}"/>
              </a:ext>
            </a:extLst>
          </p:cNvPr>
          <p:cNvSpPr txBox="1"/>
          <p:nvPr/>
        </p:nvSpPr>
        <p:spPr>
          <a:xfrm>
            <a:off x="5490035" y="1332635"/>
            <a:ext cx="6375474" cy="1446550"/>
          </a:xfrm>
          <a:prstGeom prst="rect">
            <a:avLst/>
          </a:prstGeom>
          <a:noFill/>
        </p:spPr>
        <p:txBody>
          <a:bodyPr rot="0" spcFirstLastPara="0" vertOverflow="overflow" horzOverflow="overflow" vert="horz" wrap="square" lIns="91440" tIns="45720" rIns="91440" bIns="45720" numCol="1" spcCol="0" rtlCol="0" fromWordArt="0" anchor="ctr" anchorCtr="0" forceAA="0" compatLnSpc="1">
            <a:prstTxWarp prst="textNoShape">
              <a:avLst/>
            </a:prstTxWarp>
            <a:spAutoFit/>
          </a:bodyPr>
          <a:lstStyle/>
          <a:p>
            <a:r>
              <a:rPr lang="es-ES" sz="8800" dirty="0">
                <a:solidFill>
                  <a:schemeClr val="bg1"/>
                </a:solidFill>
                <a:latin typeface="Impact"/>
              </a:rPr>
              <a:t>SONIFICATION</a:t>
            </a:r>
          </a:p>
        </p:txBody>
      </p:sp>
      <p:pic>
        <p:nvPicPr>
          <p:cNvPr id="8" name="Gráfico 7" descr="Nota musical con relleno sólido">
            <a:extLst>
              <a:ext uri="{FF2B5EF4-FFF2-40B4-BE49-F238E27FC236}">
                <a16:creationId xmlns:a16="http://schemas.microsoft.com/office/drawing/2014/main" id="{0650C936-F14E-7361-5E6D-28BCF9B91F3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646386" y="4070925"/>
            <a:ext cx="2395267" cy="2481532"/>
          </a:xfrm>
          <a:prstGeom prst="rect">
            <a:avLst/>
          </a:prstGeom>
        </p:spPr>
      </p:pic>
    </p:spTree>
    <p:extLst>
      <p:ext uri="{BB962C8B-B14F-4D97-AF65-F5344CB8AC3E}">
        <p14:creationId xmlns:p14="http://schemas.microsoft.com/office/powerpoint/2010/main" val="2393137806"/>
      </p:ext>
    </p:extLst>
  </p:cSld>
  <p:clrMapOvr>
    <a:masterClrMapping/>
  </p:clrMapOvr>
  <p:transition spd="med">
    <p:pull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6" name="Imagen 5" descr="Logotipo&#10;&#10;Descripción generada automáticamente">
            <a:extLst>
              <a:ext uri="{FF2B5EF4-FFF2-40B4-BE49-F238E27FC236}">
                <a16:creationId xmlns:a16="http://schemas.microsoft.com/office/drawing/2014/main" id="{61B9087D-187C-DB5C-14B0-6B801BB6B8CB}"/>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imgEffect>
                  </a14:imgLayer>
                </a14:imgProps>
              </a:ext>
            </a:extLst>
          </a:blip>
          <a:stretch>
            <a:fillRect/>
          </a:stretch>
        </p:blipFill>
        <p:spPr>
          <a:xfrm>
            <a:off x="7970460" y="4132943"/>
            <a:ext cx="3314700" cy="2438400"/>
          </a:xfrm>
          <a:prstGeom prst="rect">
            <a:avLst/>
          </a:prstGeom>
        </p:spPr>
      </p:pic>
      <p:grpSp>
        <p:nvGrpSpPr>
          <p:cNvPr id="10" name="Grupo 9">
            <a:extLst>
              <a:ext uri="{FF2B5EF4-FFF2-40B4-BE49-F238E27FC236}">
                <a16:creationId xmlns:a16="http://schemas.microsoft.com/office/drawing/2014/main" id="{9A94F04E-C7A8-53D9-3BE9-8D91B19D4CFC}"/>
              </a:ext>
            </a:extLst>
          </p:cNvPr>
          <p:cNvGrpSpPr/>
          <p:nvPr/>
        </p:nvGrpSpPr>
        <p:grpSpPr>
          <a:xfrm>
            <a:off x="444884" y="151300"/>
            <a:ext cx="6538247" cy="6560458"/>
            <a:chOff x="444884" y="151300"/>
            <a:chExt cx="6538247" cy="6560458"/>
          </a:xfrm>
        </p:grpSpPr>
        <p:pic>
          <p:nvPicPr>
            <p:cNvPr id="3" name="Imagen 2">
              <a:extLst>
                <a:ext uri="{FF2B5EF4-FFF2-40B4-BE49-F238E27FC236}">
                  <a16:creationId xmlns:a16="http://schemas.microsoft.com/office/drawing/2014/main" id="{B26E3F9C-D34D-4D6A-FE1D-748EB0AE628D}"/>
                </a:ext>
              </a:extLst>
            </p:cNvPr>
            <p:cNvPicPr>
              <a:picLocks noChangeAspect="1"/>
            </p:cNvPicPr>
            <p:nvPr/>
          </p:nvPicPr>
          <p:blipFill>
            <a:blip r:embed="rId5"/>
            <a:stretch>
              <a:fillRect/>
            </a:stretch>
          </p:blipFill>
          <p:spPr>
            <a:xfrm>
              <a:off x="689637" y="2530617"/>
              <a:ext cx="6034901" cy="4027298"/>
            </a:xfrm>
            <a:prstGeom prst="rect">
              <a:avLst/>
            </a:prstGeom>
          </p:spPr>
        </p:pic>
        <p:pic>
          <p:nvPicPr>
            <p:cNvPr id="5" name="Imagen 4" descr="Gráfico, Gráfico de barras&#10;&#10;Descripción generada automáticamente">
              <a:extLst>
                <a:ext uri="{FF2B5EF4-FFF2-40B4-BE49-F238E27FC236}">
                  <a16:creationId xmlns:a16="http://schemas.microsoft.com/office/drawing/2014/main" id="{AA0FD8B6-2743-DEFA-43DD-E5FF93B7A5A3}"/>
                </a:ext>
              </a:extLst>
            </p:cNvPr>
            <p:cNvPicPr>
              <a:picLocks noChangeAspect="1"/>
            </p:cNvPicPr>
            <p:nvPr/>
          </p:nvPicPr>
          <p:blipFill>
            <a:blip r:embed="rId6"/>
            <a:srcRect l="2112" r="-151" b="-442"/>
            <a:stretch/>
          </p:blipFill>
          <p:spPr>
            <a:xfrm>
              <a:off x="702356" y="308353"/>
              <a:ext cx="6021568" cy="2044248"/>
            </a:xfrm>
            <a:prstGeom prst="rect">
              <a:avLst/>
            </a:prstGeom>
          </p:spPr>
        </p:pic>
        <p:sp>
          <p:nvSpPr>
            <p:cNvPr id="8" name="Rectángulo 7">
              <a:extLst>
                <a:ext uri="{FF2B5EF4-FFF2-40B4-BE49-F238E27FC236}">
                  <a16:creationId xmlns:a16="http://schemas.microsoft.com/office/drawing/2014/main" id="{FB4B7B79-E1FD-8B7C-D33C-FC2D2F6C2B3E}"/>
                </a:ext>
              </a:extLst>
            </p:cNvPr>
            <p:cNvSpPr/>
            <p:nvPr/>
          </p:nvSpPr>
          <p:spPr>
            <a:xfrm>
              <a:off x="444884" y="151300"/>
              <a:ext cx="6538247" cy="6560458"/>
            </a:xfrm>
            <a:prstGeom prst="rect">
              <a:avLst/>
            </a:prstGeom>
            <a:no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grpSp>
        <p:nvGrpSpPr>
          <p:cNvPr id="11" name="Grupo 10">
            <a:extLst>
              <a:ext uri="{FF2B5EF4-FFF2-40B4-BE49-F238E27FC236}">
                <a16:creationId xmlns:a16="http://schemas.microsoft.com/office/drawing/2014/main" id="{CB93124B-FC6B-1DD6-FCE0-9062D9103B5E}"/>
              </a:ext>
            </a:extLst>
          </p:cNvPr>
          <p:cNvGrpSpPr/>
          <p:nvPr/>
        </p:nvGrpSpPr>
        <p:grpSpPr>
          <a:xfrm>
            <a:off x="7568978" y="308537"/>
            <a:ext cx="4131295" cy="3826935"/>
            <a:chOff x="7568978" y="308537"/>
            <a:chExt cx="4131295" cy="3826935"/>
          </a:xfrm>
        </p:grpSpPr>
        <p:pic>
          <p:nvPicPr>
            <p:cNvPr id="4" name="Imagen 3">
              <a:extLst>
                <a:ext uri="{FF2B5EF4-FFF2-40B4-BE49-F238E27FC236}">
                  <a16:creationId xmlns:a16="http://schemas.microsoft.com/office/drawing/2014/main" id="{166E4B0B-94A0-FA74-DD6E-34CC1D58BFEF}"/>
                </a:ext>
              </a:extLst>
            </p:cNvPr>
            <p:cNvPicPr>
              <a:picLocks noChangeAspect="1"/>
            </p:cNvPicPr>
            <p:nvPr/>
          </p:nvPicPr>
          <p:blipFill>
            <a:blip r:embed="rId7"/>
            <a:stretch>
              <a:fillRect/>
            </a:stretch>
          </p:blipFill>
          <p:spPr>
            <a:xfrm>
              <a:off x="7702474" y="413204"/>
              <a:ext cx="3850670" cy="3612545"/>
            </a:xfrm>
            <a:prstGeom prst="rect">
              <a:avLst/>
            </a:prstGeom>
          </p:spPr>
        </p:pic>
        <p:sp>
          <p:nvSpPr>
            <p:cNvPr id="9" name="Rectángulo 8">
              <a:extLst>
                <a:ext uri="{FF2B5EF4-FFF2-40B4-BE49-F238E27FC236}">
                  <a16:creationId xmlns:a16="http://schemas.microsoft.com/office/drawing/2014/main" id="{DEB5CEB7-7F7F-50B3-620C-321629C6E09E}"/>
                </a:ext>
              </a:extLst>
            </p:cNvPr>
            <p:cNvSpPr/>
            <p:nvPr/>
          </p:nvSpPr>
          <p:spPr>
            <a:xfrm>
              <a:off x="7568978" y="308537"/>
              <a:ext cx="4131295" cy="3826935"/>
            </a:xfrm>
            <a:prstGeom prst="rect">
              <a:avLst/>
            </a:prstGeom>
            <a:noFill/>
            <a:ln w="5715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spTree>
    <p:extLst>
      <p:ext uri="{BB962C8B-B14F-4D97-AF65-F5344CB8AC3E}">
        <p14:creationId xmlns:p14="http://schemas.microsoft.com/office/powerpoint/2010/main" val="1175184137"/>
      </p:ext>
    </p:extLst>
  </p:cSld>
  <p:clrMapOvr>
    <a:masterClrMapping/>
  </p:clrMapOvr>
  <p:transition spd="med">
    <p:pull dir="u"/>
  </p:transition>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Panorámica</PresentationFormat>
  <Paragraphs>0</Paragraphs>
  <Slides>7</Slides>
  <Notes>7</Notes>
  <HiddenSlides>0</HiddenSlides>
  <MMClips>0</MMClips>
  <ScaleCrop>false</ScaleCrop>
  <HeadingPairs>
    <vt:vector size="4" baseType="variant">
      <vt:variant>
        <vt:lpstr>Tema</vt:lpstr>
      </vt:variant>
      <vt:variant>
        <vt:i4>1</vt:i4>
      </vt:variant>
      <vt:variant>
        <vt:lpstr>Títulos de diapositiva</vt:lpstr>
      </vt:variant>
      <vt:variant>
        <vt:i4>7</vt:i4>
      </vt:variant>
    </vt:vector>
  </HeadingPairs>
  <TitlesOfParts>
    <vt:vector size="8" baseType="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376</cp:revision>
  <dcterms:created xsi:type="dcterms:W3CDTF">2024-10-05T17:13:10Z</dcterms:created>
  <dcterms:modified xsi:type="dcterms:W3CDTF">2024-10-06T10:21:37Z</dcterms:modified>
</cp:coreProperties>
</file>

<file path=docProps/thumbnail.jpeg>
</file>